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61" r:id="rId3"/>
    <p:sldId id="262" r:id="rId4"/>
    <p:sldId id="263" r:id="rId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mailto:lgg@cs.ntust.edu.tw"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3"/>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4"/>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EC9DB963-0B40-4D1A-A0D2-E14E9CE24F2B}" type="slidenum">
              <a:rPr lang="en-US" altLang="zh-TW"/>
              <a:pPr>
                <a:defRPr/>
              </a:pPr>
              <a:t>1</a:t>
            </a:fld>
            <a:endParaRPr lang="en-US" altLang="zh-TW"/>
          </a:p>
        </p:txBody>
      </p:sp>
      <p:sp>
        <p:nvSpPr>
          <p:cNvPr id="1932290" name="Rectangle 2"/>
          <p:cNvSpPr>
            <a:spLocks noGrp="1" noChangeArrowheads="1"/>
          </p:cNvSpPr>
          <p:nvPr>
            <p:ph type="title"/>
          </p:nvPr>
        </p:nvSpPr>
        <p:spPr/>
        <p:txBody>
          <a:bodyPr/>
          <a:lstStyle/>
          <a:p>
            <a:pPr eaLnBrk="1" hangingPunct="1">
              <a:defRPr/>
            </a:pPr>
            <a:r>
              <a:rPr lang="en-US" altLang="zh-TW" smtClean="0"/>
              <a:t>Ontology</a:t>
            </a:r>
          </a:p>
        </p:txBody>
      </p:sp>
      <p:sp>
        <p:nvSpPr>
          <p:cNvPr id="264196" name="Rectangle 3"/>
          <p:cNvSpPr>
            <a:spLocks noGrp="1" noChangeArrowheads="1"/>
          </p:cNvSpPr>
          <p:nvPr>
            <p:ph type="body" idx="1"/>
          </p:nvPr>
        </p:nvSpPr>
        <p:spPr>
          <a:xfrm>
            <a:off x="476250" y="908050"/>
            <a:ext cx="8229600" cy="5400675"/>
          </a:xfrm>
        </p:spPr>
        <p:txBody>
          <a:bodyPr/>
          <a:lstStyle/>
          <a:p>
            <a:pPr eaLnBrk="1" hangingPunct="1">
              <a:lnSpc>
                <a:spcPct val="80000"/>
              </a:lnSpc>
            </a:pPr>
            <a:r>
              <a:rPr lang="en-US" altLang="zh-TW" sz="2400" smtClean="0"/>
              <a:t>Ontology </a:t>
            </a:r>
            <a:r>
              <a:rPr lang="zh-TW" altLang="en-US" sz="2400" smtClean="0"/>
              <a:t>是用於描述或表達某一領域知識的一組概念或術語，可用以組織知識庫較高層次的知識抽象，也可用來描述特定領域的知識 </a:t>
            </a:r>
            <a:r>
              <a:rPr lang="en-US" altLang="zh-TW" sz="2400" smtClean="0"/>
              <a:t>(William and Austin, 1999) </a:t>
            </a:r>
            <a:r>
              <a:rPr lang="zh-TW" altLang="en-US" sz="2400" smtClean="0"/>
              <a:t>。</a:t>
            </a:r>
          </a:p>
          <a:p>
            <a:pPr eaLnBrk="1" hangingPunct="1">
              <a:lnSpc>
                <a:spcPct val="80000"/>
              </a:lnSpc>
            </a:pPr>
            <a:r>
              <a:rPr lang="en-US" altLang="zh-TW" sz="2400" smtClean="0"/>
              <a:t>Gruber </a:t>
            </a:r>
            <a:r>
              <a:rPr lang="zh-TW" altLang="en-US" sz="2400" smtClean="0"/>
              <a:t>定義</a:t>
            </a:r>
            <a:r>
              <a:rPr lang="en-US" altLang="zh-TW" sz="2400" smtClean="0"/>
              <a:t>Ontology </a:t>
            </a:r>
            <a:r>
              <a:rPr lang="zh-TW" altLang="en-US" sz="2400" smtClean="0"/>
              <a:t>是一種對某一個概念的詳細描述，包括對於概念、關聯、實體的描述，並清楚的定義其所欲表達的概念，主要的目的可用於知識的分享與再利用。</a:t>
            </a:r>
          </a:p>
          <a:p>
            <a:pPr eaLnBrk="1" hangingPunct="1">
              <a:lnSpc>
                <a:spcPct val="80000"/>
              </a:lnSpc>
            </a:pPr>
            <a:r>
              <a:rPr lang="en-US" altLang="zh-TW" sz="2400" smtClean="0"/>
              <a:t>The ontology is a collection of key concepts and their interrelationships collectively providing an abstract view of an application domain.</a:t>
            </a:r>
          </a:p>
          <a:p>
            <a:pPr eaLnBrk="1" hangingPunct="1">
              <a:lnSpc>
                <a:spcPct val="80000"/>
              </a:lnSpc>
            </a:pPr>
            <a:r>
              <a:rPr lang="en-US" altLang="zh-TW" sz="2400" smtClean="0"/>
              <a:t>An ontology is a formal, explicit specification of a shared conceptualization (Studer et al., 1998).</a:t>
            </a:r>
          </a:p>
          <a:p>
            <a:pPr eaLnBrk="1" hangingPunct="1">
              <a:lnSpc>
                <a:spcPct val="80000"/>
              </a:lnSpc>
            </a:pPr>
            <a:r>
              <a:rPr lang="zh-TW" altLang="en-US" sz="2400" smtClean="0"/>
              <a:t>本體知識</a:t>
            </a:r>
            <a:r>
              <a:rPr lang="en-US" altLang="zh-TW" sz="2400" smtClean="0"/>
              <a:t>(ontology)</a:t>
            </a:r>
            <a:r>
              <a:rPr lang="zh-TW" altLang="en-US" sz="2400" smtClean="0"/>
              <a:t>為用來描述與定義各種知識的語言，以便達到知識分享共用的目的。</a:t>
            </a:r>
          </a:p>
          <a:p>
            <a:pPr eaLnBrk="1" hangingPunct="1">
              <a:lnSpc>
                <a:spcPct val="80000"/>
              </a:lnSpc>
            </a:pPr>
            <a:r>
              <a:rPr lang="zh-TW" altLang="en-US" sz="2400" b="1" smtClean="0">
                <a:solidFill>
                  <a:srgbClr val="FFFF66"/>
                </a:solidFill>
              </a:rPr>
              <a:t>本體論就是用來清楚的描述一個領域內的概念和與所描述概念有關的特徵</a:t>
            </a:r>
            <a:r>
              <a:rPr lang="en-US" altLang="zh-TW" sz="2400" b="1" smtClean="0">
                <a:solidFill>
                  <a:srgbClr val="FFFF66"/>
                </a:solidFill>
              </a:rPr>
              <a:t>(Properties)</a:t>
            </a:r>
            <a:r>
              <a:rPr lang="zh-TW" altLang="en-US" sz="2400" b="1" smtClean="0">
                <a:solidFill>
                  <a:srgbClr val="FFFF66"/>
                </a:solidFill>
              </a:rPr>
              <a:t>、屬性</a:t>
            </a:r>
            <a:r>
              <a:rPr lang="en-US" altLang="zh-TW" sz="2400" b="1" smtClean="0">
                <a:solidFill>
                  <a:srgbClr val="FFFF66"/>
                </a:solidFill>
              </a:rPr>
              <a:t>(Attribute)</a:t>
            </a:r>
            <a:r>
              <a:rPr lang="zh-TW" altLang="en-US" sz="2400" b="1" smtClean="0">
                <a:solidFill>
                  <a:srgbClr val="FFFF66"/>
                </a:solidFill>
              </a:rPr>
              <a:t>以及屬性的特定限制</a:t>
            </a:r>
            <a:r>
              <a:rPr lang="en-US" altLang="zh-TW" sz="2400" b="1" smtClean="0">
                <a:solidFill>
                  <a:srgbClr val="FFFF66"/>
                </a:solidFill>
              </a:rPr>
              <a:t>(Constraint)</a:t>
            </a:r>
            <a:r>
              <a:rPr lang="zh-TW" altLang="en-US" sz="2400" b="1" smtClean="0">
                <a:solidFill>
                  <a:srgbClr val="FFFF66"/>
                </a:solidFill>
              </a:rPr>
              <a:t>，和依此概念分類法所產生的實體</a:t>
            </a:r>
            <a:r>
              <a:rPr lang="en-US" altLang="zh-TW" sz="2400" b="1" smtClean="0">
                <a:solidFill>
                  <a:srgbClr val="FFFF66"/>
                </a:solidFill>
              </a:rPr>
              <a:t>(Instance)(SMI)</a:t>
            </a:r>
            <a:r>
              <a:rPr lang="zh-TW" altLang="en-US" sz="2400" b="1" smtClean="0">
                <a:solidFill>
                  <a:srgbClr val="FFFF66"/>
                </a:solidFill>
              </a:rPr>
              <a:t>。</a:t>
            </a:r>
            <a:r>
              <a:rPr lang="zh-TW" altLang="en-US" sz="240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7323BB1F-500F-40A3-96EE-47433BB596E7}" type="slidenum">
              <a:rPr lang="en-US" altLang="zh-TW"/>
              <a:pPr>
                <a:defRPr/>
              </a:pPr>
              <a:t>2</a:t>
            </a:fld>
            <a:endParaRPr lang="en-US" altLang="zh-TW"/>
          </a:p>
        </p:txBody>
      </p:sp>
      <p:sp>
        <p:nvSpPr>
          <p:cNvPr id="1933318" name="Rectangle 6"/>
          <p:cNvSpPr>
            <a:spLocks noGrp="1" noChangeArrowheads="1"/>
          </p:cNvSpPr>
          <p:nvPr>
            <p:ph type="title"/>
          </p:nvPr>
        </p:nvSpPr>
        <p:spPr/>
        <p:txBody>
          <a:bodyPr/>
          <a:lstStyle/>
          <a:p>
            <a:pPr eaLnBrk="1" hangingPunct="1">
              <a:defRPr/>
            </a:pPr>
            <a:r>
              <a:rPr lang="en-US" altLang="zh-TW" smtClean="0"/>
              <a:t>Ontology</a:t>
            </a:r>
          </a:p>
        </p:txBody>
      </p:sp>
      <p:pic>
        <p:nvPicPr>
          <p:cNvPr id="265220" name="Picture 5"/>
          <p:cNvPicPr>
            <a:picLocks noGrp="1" noChangeAspect="1" noChangeArrowheads="1"/>
          </p:cNvPicPr>
          <p:nvPr>
            <p:ph idx="1"/>
          </p:nvPr>
        </p:nvPicPr>
        <p:blipFill>
          <a:blip r:embed="rId2"/>
          <a:srcRect/>
          <a:stretch>
            <a:fillRect/>
          </a:stretch>
        </p:blipFill>
        <p:spPr>
          <a:xfrm>
            <a:off x="1376363" y="1290638"/>
            <a:ext cx="6661150" cy="3997325"/>
          </a:xfrm>
          <a:noFill/>
        </p:spPr>
      </p:pic>
      <p:sp>
        <p:nvSpPr>
          <p:cNvPr id="265221" name="Text Box 8"/>
          <p:cNvSpPr txBox="1">
            <a:spLocks noChangeArrowheads="1"/>
          </p:cNvSpPr>
          <p:nvPr/>
        </p:nvSpPr>
        <p:spPr bwMode="auto">
          <a:xfrm>
            <a:off x="611188" y="5408613"/>
            <a:ext cx="8147050" cy="641350"/>
          </a:xfrm>
          <a:prstGeom prst="rect">
            <a:avLst/>
          </a:prstGeom>
          <a:noFill/>
          <a:ln w="9525">
            <a:noFill/>
            <a:miter lim="800000"/>
            <a:headEnd/>
            <a:tailEnd/>
          </a:ln>
        </p:spPr>
        <p:txBody>
          <a:bodyPr>
            <a:spAutoFit/>
          </a:bodyPr>
          <a:lstStyle/>
          <a:p>
            <a:r>
              <a:rPr lang="en-US" altLang="zh-TW">
                <a:latin typeface="Times New Roman" pitchFamily="18" charset="0"/>
                <a:ea typeface="標楷體" pitchFamily="65" charset="-120"/>
              </a:rPr>
              <a:t>ontology </a:t>
            </a:r>
            <a:r>
              <a:rPr lang="zh-TW" altLang="en-US">
                <a:latin typeface="Times New Roman" pitchFamily="18" charset="0"/>
                <a:ea typeface="標楷體" pitchFamily="65" charset="-120"/>
              </a:rPr>
              <a:t>建構時要先處理的三個部分──即定義</a:t>
            </a:r>
            <a:r>
              <a:rPr lang="en-US" altLang="zh-TW">
                <a:latin typeface="Times New Roman" pitchFamily="18" charset="0"/>
                <a:ea typeface="標楷體" pitchFamily="65" charset="-120"/>
              </a:rPr>
              <a:t>concept-relation-instances</a:t>
            </a:r>
            <a:r>
              <a:rPr lang="zh-TW" altLang="en-US">
                <a:latin typeface="Times New Roman" pitchFamily="18" charset="0"/>
                <a:ea typeface="標楷體" pitchFamily="65" charset="-120"/>
              </a:rPr>
              <a:t>，找出</a:t>
            </a:r>
            <a:r>
              <a:rPr lang="en-US" altLang="zh-TW">
                <a:latin typeface="Times New Roman" pitchFamily="18" charset="0"/>
                <a:ea typeface="標楷體" pitchFamily="65" charset="-120"/>
              </a:rPr>
              <a:t>concept</a:t>
            </a:r>
            <a:r>
              <a:rPr lang="zh-TW" altLang="en-US">
                <a:latin typeface="Times New Roman" pitchFamily="18" charset="0"/>
                <a:ea typeface="標楷體" pitchFamily="65" charset="-120"/>
              </a:rPr>
              <a:t>，分析概念間關係－</a:t>
            </a:r>
            <a:r>
              <a:rPr lang="en-US" altLang="zh-TW">
                <a:latin typeface="Times New Roman" pitchFamily="18" charset="0"/>
                <a:ea typeface="標楷體" pitchFamily="65" charset="-120"/>
              </a:rPr>
              <a:t>relations</a:t>
            </a:r>
            <a:r>
              <a:rPr lang="zh-TW" altLang="en-US">
                <a:latin typeface="Times New Roman" pitchFamily="18" charset="0"/>
                <a:ea typeface="標楷體" pitchFamily="65" charset="-120"/>
              </a:rPr>
              <a:t>，再舉出實例－</a:t>
            </a:r>
            <a:r>
              <a:rPr lang="en-US" altLang="zh-TW">
                <a:latin typeface="Times New Roman" pitchFamily="18" charset="0"/>
                <a:ea typeface="標楷體" pitchFamily="65" charset="-120"/>
              </a:rPr>
              <a:t>instances</a:t>
            </a:r>
            <a:r>
              <a:rPr lang="zh-TW" altLang="en-US">
                <a:latin typeface="Times New Roman" pitchFamily="18" charset="0"/>
                <a:ea typeface="標楷體" pitchFamily="65" charset="-12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16AF500-AFD0-4758-8D70-330E188EB457}" type="slidenum">
              <a:rPr lang="en-US" altLang="zh-TW"/>
              <a:pPr>
                <a:defRPr/>
              </a:pPr>
              <a:t>3</a:t>
            </a:fld>
            <a:endParaRPr lang="en-US" altLang="zh-TW"/>
          </a:p>
        </p:txBody>
      </p:sp>
      <p:sp>
        <p:nvSpPr>
          <p:cNvPr id="1936390"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6244" name="Picture 5"/>
          <p:cNvPicPr>
            <a:picLocks noGrp="1" noChangeAspect="1" noChangeArrowheads="1"/>
          </p:cNvPicPr>
          <p:nvPr>
            <p:ph idx="1"/>
          </p:nvPr>
        </p:nvPicPr>
        <p:blipFill>
          <a:blip r:embed="rId2"/>
          <a:srcRect/>
          <a:stretch>
            <a:fillRect/>
          </a:stretch>
        </p:blipFill>
        <p:spPr>
          <a:xfrm>
            <a:off x="1557338" y="1403350"/>
            <a:ext cx="5535612" cy="4583113"/>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AF91393E-FDEC-4261-899C-CE63FC79C136}" type="slidenum">
              <a:rPr lang="en-US" altLang="zh-TW"/>
              <a:pPr>
                <a:defRPr/>
              </a:pPr>
              <a:t>4</a:t>
            </a:fld>
            <a:endParaRPr lang="en-US" altLang="zh-TW"/>
          </a:p>
        </p:txBody>
      </p:sp>
      <p:sp>
        <p:nvSpPr>
          <p:cNvPr id="1929222"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7268" name="Picture 5"/>
          <p:cNvPicPr>
            <a:picLocks noGrp="1" noChangeAspect="1" noChangeArrowheads="1"/>
          </p:cNvPicPr>
          <p:nvPr>
            <p:ph idx="1"/>
          </p:nvPr>
        </p:nvPicPr>
        <p:blipFill>
          <a:blip r:embed="rId2"/>
          <a:srcRect/>
          <a:stretch>
            <a:fillRect/>
          </a:stretch>
        </p:blipFill>
        <p:spPr>
          <a:xfrm>
            <a:off x="1106488" y="1042988"/>
            <a:ext cx="6977062" cy="5210175"/>
          </a:xfrm>
          <a:noFill/>
        </p:spPr>
      </p:pic>
      <p:sp>
        <p:nvSpPr>
          <p:cNvPr id="267269" name="Text Box 8"/>
          <p:cNvSpPr txBox="1">
            <a:spLocks noChangeArrowheads="1"/>
          </p:cNvSpPr>
          <p:nvPr/>
        </p:nvSpPr>
        <p:spPr bwMode="auto">
          <a:xfrm>
            <a:off x="3402013" y="6219825"/>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資料來源：李健興，</a:t>
            </a:r>
            <a:r>
              <a:rPr lang="en-US" altLang="zh-TW" sz="1400">
                <a:latin typeface="Times New Roman" pitchFamily="18" charset="0"/>
                <a:ea typeface="標楷體" pitchFamily="65" charset="-120"/>
              </a:rPr>
              <a:t>2004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1</TotalTime>
  <Words>254</Words>
  <Application>Microsoft Office PowerPoint</Application>
  <PresentationFormat>如螢幕大小 (4:3)</PresentationFormat>
  <Paragraphs>16</Paragraphs>
  <Slides>4</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4</vt:i4>
      </vt:variant>
    </vt:vector>
  </HeadingPairs>
  <TitlesOfParts>
    <vt:vector size="9" baseType="lpstr">
      <vt:lpstr>標楷體</vt:lpstr>
      <vt:lpstr>Arial</vt:lpstr>
      <vt:lpstr>Symbol</vt:lpstr>
      <vt:lpstr>Times New Roman</vt:lpstr>
      <vt:lpstr>教學目標</vt:lpstr>
      <vt:lpstr>Ontology</vt:lpstr>
      <vt:lpstr>Ontology</vt:lpstr>
      <vt:lpstr>Ontology的例子</vt:lpstr>
      <vt:lpstr>Ontology的例子</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知識的組成與表示</dc:title>
  <dc:creator>Your User Name</dc:creator>
  <cp:lastModifiedBy>李國光</cp:lastModifiedBy>
  <cp:revision>3</cp:revision>
  <dcterms:created xsi:type="dcterms:W3CDTF">2010-07-13T14:51:10Z</dcterms:created>
  <dcterms:modified xsi:type="dcterms:W3CDTF">2019-08-15T03:12:04Z</dcterms:modified>
</cp:coreProperties>
</file>